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5" r:id="rId11"/>
    <p:sldId id="268" r:id="rId12"/>
    <p:sldId id="263" r:id="rId13"/>
    <p:sldId id="264" r:id="rId14"/>
    <p:sldId id="269" r:id="rId15"/>
  </p:sldIdLst>
  <p:sldSz cx="14630400" cy="8229600"/>
  <p:notesSz cx="8229600" cy="146304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Libre Baskerville" panose="020B0604020202020204" charset="0"/>
      <p:regular r:id="rId21"/>
    </p:embeddedFont>
    <p:embeddedFont>
      <p:font typeface="Open Sans" panose="020B0606030504020204" pitchFamily="34" charset="0"/>
      <p:regular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B2"/>
    <a:srgbClr val="C3C2F0"/>
    <a:srgbClr val="111040"/>
    <a:srgbClr val="EAE8F3"/>
    <a:srgbClr val="5955EB"/>
    <a:srgbClr val="FB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720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8467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8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46178"/>
            <a:ext cx="4888984" cy="73334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72478"/>
            <a:ext cx="600587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anose="020B0604020202020204" charset="0"/>
                <a:ea typeface="Libre Baskerville" pitchFamily="34" charset="-122"/>
                <a:cs typeface="Libre Baskerville" pitchFamily="34" charset="-120"/>
              </a:rPr>
              <a:t>Что такое адаптация?</a:t>
            </a:r>
            <a:endParaRPr lang="en-US" sz="4450" dirty="0">
              <a:latin typeface="Libre Baskerville" panose="020B060402020202020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1821418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Адаптация</a:t>
            </a:r>
            <a:r>
              <a:rPr lang="en-US" sz="2200" dirty="0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 — </a:t>
            </a:r>
            <a:r>
              <a:rPr lang="en-US" sz="2200" dirty="0" err="1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это</a:t>
            </a:r>
            <a:r>
              <a:rPr lang="en-US" sz="2200" dirty="0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 сложный и многогранный процесс приспособления организма к новым условиям.</a:t>
            </a:r>
          </a:p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У ребенка раннего возраста он происходит одновременно на двух ключевых уровнях:</a:t>
            </a:r>
            <a:endParaRPr lang="en-US" sz="2200" dirty="0">
              <a:latin typeface="Libre Baskerville" panose="020B060402020202020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280190" y="3862268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C3C2F0"/>
          </a:solidFill>
          <a:ln/>
        </p:spPr>
      </p:sp>
      <p:sp>
        <p:nvSpPr>
          <p:cNvPr id="6" name="Text 3"/>
          <p:cNvSpPr/>
          <p:nvPr/>
        </p:nvSpPr>
        <p:spPr>
          <a:xfrm>
            <a:off x="6507004" y="4117419"/>
            <a:ext cx="373749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622B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Физиологический уровень</a:t>
            </a:r>
            <a:endParaRPr lang="en-US" sz="2200" dirty="0">
              <a:solidFill>
                <a:srgbClr val="2622B2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6507004" y="4607838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Перестройка работы внутренних систем организма под новый режим питания, сна и физической активности.</a:t>
            </a:r>
          </a:p>
        </p:txBody>
      </p:sp>
      <p:sp>
        <p:nvSpPr>
          <p:cNvPr id="8" name="Shape 5"/>
          <p:cNvSpPr/>
          <p:nvPr/>
        </p:nvSpPr>
        <p:spPr>
          <a:xfrm>
            <a:off x="6280190" y="5787271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C3C2F0"/>
          </a:solidFill>
          <a:ln/>
        </p:spPr>
      </p:sp>
      <p:sp>
        <p:nvSpPr>
          <p:cNvPr id="9" name="Text 6"/>
          <p:cNvSpPr/>
          <p:nvPr/>
        </p:nvSpPr>
        <p:spPr>
          <a:xfrm>
            <a:off x="6507004" y="6014085"/>
            <a:ext cx="53285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622B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Социально-психологический уровень</a:t>
            </a:r>
            <a:endParaRPr lang="en-US" sz="2200" dirty="0">
              <a:solidFill>
                <a:srgbClr val="2622B2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6507004" y="6504503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Приспособление к новому социальному окружению, правилам и требованиям, разлука с близкими.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67" y="274749"/>
            <a:ext cx="5316638" cy="79749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04411"/>
            <a:ext cx="7556421" cy="1275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403CCF"/>
                </a:solidFill>
                <a:latin typeface="Libre Baskerville" panose="020B0604020202020204" charset="0"/>
                <a:ea typeface="Libre Baskerville" pitchFamily="34" charset="-122"/>
                <a:cs typeface="Libre Baskerville" pitchFamily="34" charset="-120"/>
              </a:rPr>
              <a:t>Ключевые факторы адаптационного периода</a:t>
            </a:r>
            <a:endParaRPr lang="en-US" sz="4000" dirty="0">
              <a:latin typeface="Libre Baskerville" panose="020B060402020202020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2586395"/>
            <a:ext cx="7556421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Адаптационный период является временем повышенной уязвимости для ребенка. Он характеризуется двумя основными источниками стресса: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6280190" y="3469362"/>
            <a:ext cx="7556421" cy="1939171"/>
          </a:xfrm>
          <a:prstGeom prst="roundRect">
            <a:avLst>
              <a:gd name="adj" fmla="val 5659"/>
            </a:avLst>
          </a:prstGeom>
          <a:solidFill>
            <a:srgbClr val="FBFAFF"/>
          </a:solidFill>
          <a:ln w="22860">
            <a:solidFill>
              <a:srgbClr val="D0CED9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330" y="3469362"/>
            <a:ext cx="91440" cy="193917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75703" y="3696295"/>
            <a:ext cx="6263640" cy="382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622B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Обостренная чувствительность к разлуке</a:t>
            </a:r>
            <a:endParaRPr lang="en-US" sz="2400" dirty="0">
              <a:solidFill>
                <a:srgbClr val="2622B2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6575703" y="4201478"/>
            <a:ext cx="7033974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Для малыша расставание с матерью или основным опекуном, даже кратковременное, воспринимается как угроза безопасности и вызывает сильную тревогу.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6280190" y="5612606"/>
            <a:ext cx="7556421" cy="1612463"/>
          </a:xfrm>
          <a:prstGeom prst="roundRect">
            <a:avLst>
              <a:gd name="adj" fmla="val 6805"/>
            </a:avLst>
          </a:prstGeom>
          <a:solidFill>
            <a:srgbClr val="FBFAFF"/>
          </a:solidFill>
          <a:ln w="22860">
            <a:solidFill>
              <a:srgbClr val="D0CED9"/>
            </a:solidFill>
            <a:prstDash val="solid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330" y="5612606"/>
            <a:ext cx="91440" cy="161246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575703" y="5839539"/>
            <a:ext cx="4847511" cy="382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622B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Страх новизны и неизвестности</a:t>
            </a:r>
            <a:endParaRPr lang="en-US" sz="2400" dirty="0">
              <a:solidFill>
                <a:srgbClr val="2622B2"/>
              </a:solidFill>
            </a:endParaRPr>
          </a:p>
        </p:txBody>
      </p:sp>
      <p:sp>
        <p:nvSpPr>
          <p:cNvPr id="12" name="Text 7"/>
          <p:cNvSpPr/>
          <p:nvPr/>
        </p:nvSpPr>
        <p:spPr>
          <a:xfrm>
            <a:off x="6575703" y="6344722"/>
            <a:ext cx="7033974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Незнакомая обстановка, непривычные запахи и звуки, и отсутствие привычных ритуалов создают психологический дискомфорт.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8424"/>
            <a:ext cx="11859339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Почему детский сад может вызывать стресс?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93790" y="1918811"/>
            <a:ext cx="6936938" cy="1379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Поступление в дошкольное учреждение — </a:t>
            </a:r>
            <a:r>
              <a:rPr lang="en-US" sz="165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</a:t>
            </a:r>
            <a:r>
              <a:rPr lang="en-US" sz="16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фундаментальное изменение в жизни ребенка. Режим дня, привычный с рождения, меняется, и, что более важно, </a:t>
            </a:r>
            <a:r>
              <a:rPr lang="en-US" sz="16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полностью изменяется окружающая ребенка среда</a:t>
            </a:r>
            <a:r>
              <a:rPr lang="en-US" sz="16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93790" y="3540443"/>
            <a:ext cx="6936938" cy="2157055"/>
          </a:xfrm>
          <a:prstGeom prst="roundRect">
            <a:avLst>
              <a:gd name="adj" fmla="val 1498"/>
            </a:avLst>
          </a:prstGeom>
          <a:solidFill>
            <a:srgbClr val="C3C2F0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174" y="3832979"/>
            <a:ext cx="336590" cy="26931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61148" y="3809643"/>
            <a:ext cx="329136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Главный фактор стресса: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561148" y="4361617"/>
            <a:ext cx="5954197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Большое количество незнакомых людей — как взрослых (воспитателей), так и детей — является основной причиной эмоционального напряжения.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93790" y="5939909"/>
            <a:ext cx="6936938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Впервые ребенок сталкивается с необходимостью взаимодействовать с людьми, которые не являются членами его семьи и имеют другие требования и правила поведения.</a:t>
            </a:r>
            <a:endParaRPr lang="en-US" sz="16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8" y="1504709"/>
            <a:ext cx="5754056" cy="57540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89" y="500003"/>
            <a:ext cx="13042821" cy="1146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ru-RU" sz="3000" dirty="0">
                <a:solidFill>
                  <a:srgbClr val="2622B2"/>
                </a:solidFill>
                <a:effectLst/>
                <a:latin typeface="Times New Roman" panose="02020603050405020304" pitchFamily="18" charset="0"/>
                <a:ea typeface="font232"/>
                <a:cs typeface="Times New Roman" panose="02020603050405020304" pitchFamily="18" charset="0"/>
              </a:rPr>
              <a:t>В процессе адаптации поведение и реакции у ребенка могут резко поменяться</a:t>
            </a:r>
            <a:endParaRPr lang="en-US" sz="3000" dirty="0">
              <a:solidFill>
                <a:srgbClr val="2622B2"/>
              </a:solidFill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10284E6-E54F-4372-AFA0-5D266ACDA4DE}"/>
              </a:ext>
            </a:extLst>
          </p:cNvPr>
          <p:cNvGrpSpPr/>
          <p:nvPr/>
        </p:nvGrpSpPr>
        <p:grpSpPr>
          <a:xfrm>
            <a:off x="861774" y="1319039"/>
            <a:ext cx="13200003" cy="790346"/>
            <a:chOff x="861774" y="1628392"/>
            <a:chExt cx="13200003" cy="790346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263FAE52-24F3-463A-BF48-EAC2E4943A4D}"/>
                </a:ext>
              </a:extLst>
            </p:cNvPr>
            <p:cNvSpPr/>
            <p:nvPr/>
          </p:nvSpPr>
          <p:spPr>
            <a:xfrm>
              <a:off x="861774" y="1628392"/>
              <a:ext cx="13200003" cy="675799"/>
            </a:xfrm>
            <a:prstGeom prst="roundRect">
              <a:avLst/>
            </a:prstGeom>
            <a:solidFill>
              <a:srgbClr val="C3C2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 1"/>
            <p:cNvSpPr/>
            <p:nvPr/>
          </p:nvSpPr>
          <p:spPr>
            <a:xfrm>
              <a:off x="950971" y="1838189"/>
              <a:ext cx="12885639" cy="58054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ts val="2250"/>
                </a:lnSpc>
                <a:buNone/>
              </a:pPr>
              <a:r>
                <a:rPr lang="en-US" sz="2200" dirty="0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Это нормальная реакция организма на высокий уровень стресса и перегрузку </a:t>
              </a:r>
              <a:r>
                <a:rPr lang="en-US" sz="2200" dirty="0" err="1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нервной</a:t>
              </a:r>
              <a:r>
                <a:rPr lang="en-US" sz="2200" dirty="0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 </a:t>
              </a:r>
              <a:r>
                <a:rPr lang="en-US" sz="2200" dirty="0" err="1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системы</a:t>
              </a:r>
              <a:endParaRPr lang="en-US" sz="2200" dirty="0">
                <a:latin typeface="Libre Baskerville" panose="020B0604020202020204" charset="0"/>
              </a:endParaRPr>
            </a:p>
          </p:txBody>
        </p:sp>
      </p:grp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774" y="2545259"/>
            <a:ext cx="272177" cy="27217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83506" y="2539722"/>
            <a:ext cx="3010019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Эмоциональное состояние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1383506" y="2932033"/>
            <a:ext cx="1245310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Ребенок может много плакать, стать более капризным, раздражительным или, наоборот, апатичным.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774" y="3590746"/>
            <a:ext cx="272177" cy="27217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83506" y="3585210"/>
            <a:ext cx="2372201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Нарушение аппетита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1383506" y="3977521"/>
            <a:ext cx="1245310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Снижение или полное отсутствие аппетита. Ребенок ест меньше и реже, чем обычно, или отказывается от непривычной пищи.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774" y="4636234"/>
            <a:ext cx="272177" cy="27217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383506" y="4630698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Нарушение сна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1383506" y="5023009"/>
            <a:ext cx="1245310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Проблемы с засыпанием в саду, кратковременный или прерывистый сон, ночные пробуждения дома.</a:t>
            </a:r>
            <a:endParaRPr lang="en-US" sz="1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774" y="5681722"/>
            <a:ext cx="272177" cy="27217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83506" y="5676186"/>
            <a:ext cx="3605927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Утрата приобретенных навыков</a:t>
            </a:r>
            <a:endParaRPr lang="en-US" sz="1750" dirty="0"/>
          </a:p>
        </p:txBody>
      </p:sp>
      <p:sp>
        <p:nvSpPr>
          <p:cNvPr id="15" name="Text 9"/>
          <p:cNvSpPr/>
          <p:nvPr/>
        </p:nvSpPr>
        <p:spPr>
          <a:xfrm>
            <a:off x="1383506" y="6068497"/>
            <a:ext cx="1245310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Возвращение к ранним привычкам (сосание пальца или соски), отказ от горшка, временное ухудшение речи или ее затормаживание.</a:t>
            </a:r>
            <a:endParaRPr lang="en-US" sz="14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774" y="6727210"/>
            <a:ext cx="272177" cy="272177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383506" y="6721673"/>
            <a:ext cx="333708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Повышенная заболеваемость</a:t>
            </a:r>
            <a:endParaRPr lang="en-US" sz="1750" dirty="0"/>
          </a:p>
        </p:txBody>
      </p:sp>
      <p:sp>
        <p:nvSpPr>
          <p:cNvPr id="18" name="Text 11"/>
          <p:cNvSpPr/>
          <p:nvPr/>
        </p:nvSpPr>
        <p:spPr>
          <a:xfrm>
            <a:off x="1383506" y="7113984"/>
            <a:ext cx="1245310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Частые простуды, связанные как с психическим напряжением, так и с контактом с новыми для иммунитета вирусами.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1526" y="614482"/>
            <a:ext cx="7580948" cy="1423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Процесс привыкания ребенка к детскому </a:t>
            </a:r>
            <a:r>
              <a:rPr lang="en-US" sz="2200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саду</a:t>
            </a: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2200" b="1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сугубо</a:t>
            </a:r>
            <a:r>
              <a:rPr lang="en-US" sz="2200" b="1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индивидуален</a:t>
            </a: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и зависит от множества факторов: возраста, темперамента, состояния здоровья и </a:t>
            </a:r>
            <a:r>
              <a:rPr lang="en-US" sz="2200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стиля</a:t>
            </a: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воспитания</a:t>
            </a:r>
            <a:endParaRPr lang="en-US" sz="22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945" y="2839283"/>
            <a:ext cx="569357" cy="56935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400681" y="2981563"/>
            <a:ext cx="227767" cy="284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1750" dirty="0"/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D7684C3B-2903-477A-97BB-725D8EC912A9}"/>
              </a:ext>
            </a:extLst>
          </p:cNvPr>
          <p:cNvGrpSpPr/>
          <p:nvPr/>
        </p:nvGrpSpPr>
        <p:grpSpPr>
          <a:xfrm>
            <a:off x="4706349" y="2329277"/>
            <a:ext cx="3725267" cy="2548651"/>
            <a:chOff x="4666893" y="2887267"/>
            <a:chExt cx="3725267" cy="2548651"/>
          </a:xfrm>
        </p:grpSpPr>
        <p:sp>
          <p:nvSpPr>
            <p:cNvPr id="11" name="Shape 6"/>
            <p:cNvSpPr/>
            <p:nvPr/>
          </p:nvSpPr>
          <p:spPr>
            <a:xfrm>
              <a:off x="4666893" y="3123962"/>
              <a:ext cx="3695581" cy="2311956"/>
            </a:xfrm>
            <a:prstGeom prst="roundRect">
              <a:avLst>
                <a:gd name="adj" fmla="val 4746"/>
              </a:avLst>
            </a:prstGeom>
            <a:solidFill>
              <a:srgbClr val="FBFAFF"/>
            </a:solidFill>
            <a:ln>
              <a:solidFill>
                <a:schemeClr val="accent1">
                  <a:shade val="50000"/>
                </a:schemeClr>
              </a:solidFill>
            </a:ln>
          </p:spPr>
        </p:sp>
        <p:pic>
          <p:nvPicPr>
            <p:cNvPr id="12" name="Image 3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66893" y="3101101"/>
              <a:ext cx="3725267" cy="165139"/>
            </a:xfrm>
            <a:prstGeom prst="rect">
              <a:avLst/>
            </a:prstGeom>
          </p:spPr>
        </p:pic>
        <p:sp>
          <p:nvSpPr>
            <p:cNvPr id="15" name="Text 8"/>
            <p:cNvSpPr/>
            <p:nvPr/>
          </p:nvSpPr>
          <p:spPr>
            <a:xfrm>
              <a:off x="4879538" y="3598426"/>
              <a:ext cx="2372678" cy="29658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1850" dirty="0">
                  <a:solidFill>
                    <a:srgbClr val="2622B2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Риск дезадаптации</a:t>
              </a:r>
              <a:endParaRPr lang="en-US" sz="1850" dirty="0">
                <a:solidFill>
                  <a:srgbClr val="2622B2"/>
                </a:solidFill>
              </a:endParaRPr>
            </a:p>
          </p:txBody>
        </p:sp>
        <p:sp>
          <p:nvSpPr>
            <p:cNvPr id="16" name="Text 9"/>
            <p:cNvSpPr/>
            <p:nvPr/>
          </p:nvSpPr>
          <p:spPr>
            <a:xfrm>
              <a:off x="4879538" y="4008834"/>
              <a:ext cx="3270290" cy="12144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45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Если начальная фаза затягивается и ребенок не справляется со стрессом, может </a:t>
              </a:r>
              <a:r>
                <a:rPr lang="en-US" sz="1450" dirty="0" err="1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наступить</a:t>
              </a:r>
              <a:r>
                <a:rPr lang="en-US" sz="145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</a:t>
              </a:r>
              <a:r>
                <a:rPr lang="en-US" sz="1450" dirty="0" err="1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дезадаптация</a:t>
              </a:r>
              <a:endParaRPr lang="en-US" sz="1450" dirty="0"/>
            </a:p>
          </p:txBody>
        </p:sp>
        <p:sp>
          <p:nvSpPr>
            <p:cNvPr id="23" name="Блок-схема: узел 22">
              <a:extLst>
                <a:ext uri="{FF2B5EF4-FFF2-40B4-BE49-F238E27FC236}">
                  <a16:creationId xmlns:a16="http://schemas.microsoft.com/office/drawing/2014/main" id="{3773311A-6DAA-46FB-B08D-152E5AEB9C8B}"/>
                </a:ext>
              </a:extLst>
            </p:cNvPr>
            <p:cNvSpPr/>
            <p:nvPr/>
          </p:nvSpPr>
          <p:spPr>
            <a:xfrm>
              <a:off x="6257177" y="2887267"/>
              <a:ext cx="398621" cy="400765"/>
            </a:xfrm>
            <a:prstGeom prst="flowChartConnector">
              <a:avLst/>
            </a:prstGeom>
            <a:gradFill flip="none" rotWithShape="1">
              <a:gsLst>
                <a:gs pos="0">
                  <a:srgbClr val="5955EB"/>
                </a:gs>
                <a:gs pos="100000">
                  <a:srgbClr val="2622B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Libre Baskerville" panose="020B0604020202020204" charset="0"/>
                </a:rPr>
                <a:t>2</a:t>
              </a:r>
              <a:endParaRPr lang="ru-RU" dirty="0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FD8C9B8C-3A5B-448F-AE1E-267B12C94928}"/>
              </a:ext>
            </a:extLst>
          </p:cNvPr>
          <p:cNvGrpSpPr/>
          <p:nvPr/>
        </p:nvGrpSpPr>
        <p:grpSpPr>
          <a:xfrm>
            <a:off x="768436" y="2329277"/>
            <a:ext cx="3725267" cy="2548651"/>
            <a:chOff x="781526" y="2887267"/>
            <a:chExt cx="3725267" cy="2548651"/>
          </a:xfrm>
        </p:grpSpPr>
        <p:sp>
          <p:nvSpPr>
            <p:cNvPr id="5" name="Shape 2"/>
            <p:cNvSpPr/>
            <p:nvPr/>
          </p:nvSpPr>
          <p:spPr>
            <a:xfrm>
              <a:off x="781526" y="3123962"/>
              <a:ext cx="3695581" cy="2311956"/>
            </a:xfrm>
            <a:prstGeom prst="roundRect">
              <a:avLst>
                <a:gd name="adj" fmla="val 4746"/>
              </a:avLst>
            </a:prstGeom>
            <a:solidFill>
              <a:srgbClr val="FBFAFF"/>
            </a:solidFill>
            <a:ln>
              <a:solidFill>
                <a:schemeClr val="accent1">
                  <a:shade val="50000"/>
                </a:schemeClr>
              </a:solidFill>
            </a:ln>
          </p:spPr>
        </p:sp>
        <p:pic>
          <p:nvPicPr>
            <p:cNvPr id="6" name="Image 1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1526" y="3101102"/>
              <a:ext cx="3725267" cy="165138"/>
            </a:xfrm>
            <a:prstGeom prst="rect">
              <a:avLst/>
            </a:prstGeom>
          </p:spPr>
        </p:pic>
        <p:sp>
          <p:nvSpPr>
            <p:cNvPr id="9" name="Text 4"/>
            <p:cNvSpPr/>
            <p:nvPr/>
          </p:nvSpPr>
          <p:spPr>
            <a:xfrm>
              <a:off x="994172" y="3598426"/>
              <a:ext cx="2372678" cy="29658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1850" dirty="0">
                  <a:solidFill>
                    <a:srgbClr val="2622B2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Начальная фаза</a:t>
              </a:r>
              <a:endParaRPr lang="en-US" sz="1850" dirty="0">
                <a:solidFill>
                  <a:srgbClr val="2622B2"/>
                </a:solidFill>
              </a:endParaRPr>
            </a:p>
          </p:txBody>
        </p:sp>
        <p:sp>
          <p:nvSpPr>
            <p:cNvPr id="10" name="Text 5"/>
            <p:cNvSpPr/>
            <p:nvPr/>
          </p:nvSpPr>
          <p:spPr>
            <a:xfrm>
              <a:off x="994172" y="4008834"/>
              <a:ext cx="3270290" cy="9108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45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Сложная перестройка организма, которая требует времени и </a:t>
              </a:r>
              <a:r>
                <a:rPr lang="en-US" sz="1450" dirty="0" err="1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ресурсов</a:t>
              </a:r>
              <a:endParaRPr lang="en-US" sz="1450" dirty="0"/>
            </a:p>
          </p:txBody>
        </p:sp>
        <p:sp>
          <p:nvSpPr>
            <p:cNvPr id="25" name="Блок-схема: узел 24">
              <a:extLst>
                <a:ext uri="{FF2B5EF4-FFF2-40B4-BE49-F238E27FC236}">
                  <a16:creationId xmlns:a16="http://schemas.microsoft.com/office/drawing/2014/main" id="{0BE66E6E-1A08-48BC-B742-B66A30EB0A25}"/>
                </a:ext>
              </a:extLst>
            </p:cNvPr>
            <p:cNvSpPr/>
            <p:nvPr/>
          </p:nvSpPr>
          <p:spPr>
            <a:xfrm>
              <a:off x="2322195" y="2887267"/>
              <a:ext cx="398621" cy="400765"/>
            </a:xfrm>
            <a:prstGeom prst="flowChartConnector">
              <a:avLst/>
            </a:prstGeom>
            <a:gradFill flip="none" rotWithShape="1">
              <a:gsLst>
                <a:gs pos="0">
                  <a:srgbClr val="5955EB"/>
                </a:gs>
                <a:gs pos="100000">
                  <a:srgbClr val="2622B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Libre Baskerville" panose="020B0604020202020204" charset="0"/>
                </a:rPr>
                <a:t>1</a:t>
              </a:r>
              <a:endParaRPr lang="ru-RU" dirty="0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83E879C9-EFB7-4AEC-9186-9878E793C161}"/>
              </a:ext>
            </a:extLst>
          </p:cNvPr>
          <p:cNvGrpSpPr/>
          <p:nvPr/>
        </p:nvGrpSpPr>
        <p:grpSpPr>
          <a:xfrm>
            <a:off x="768436" y="5407876"/>
            <a:ext cx="7663180" cy="1927980"/>
            <a:chOff x="781526" y="5687139"/>
            <a:chExt cx="7610634" cy="1927980"/>
          </a:xfrm>
        </p:grpSpPr>
        <p:sp>
          <p:nvSpPr>
            <p:cNvPr id="17" name="Shape 10"/>
            <p:cNvSpPr/>
            <p:nvPr/>
          </p:nvSpPr>
          <p:spPr>
            <a:xfrm>
              <a:off x="781526" y="5910382"/>
              <a:ext cx="7580948" cy="1704737"/>
            </a:xfrm>
            <a:prstGeom prst="roundRect">
              <a:avLst>
                <a:gd name="adj" fmla="val 6437"/>
              </a:avLst>
            </a:prstGeom>
            <a:solidFill>
              <a:srgbClr val="FBFAFF"/>
            </a:solidFill>
            <a:ln>
              <a:solidFill>
                <a:schemeClr val="accent1">
                  <a:shade val="50000"/>
                </a:schemeClr>
              </a:solidFill>
            </a:ln>
          </p:spPr>
        </p:sp>
        <p:pic>
          <p:nvPicPr>
            <p:cNvPr id="18" name="Image 5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1526" y="5887163"/>
              <a:ext cx="7610634" cy="165139"/>
            </a:xfrm>
            <a:prstGeom prst="rect">
              <a:avLst/>
            </a:prstGeom>
          </p:spPr>
        </p:pic>
        <p:sp>
          <p:nvSpPr>
            <p:cNvPr id="21" name="Text 12"/>
            <p:cNvSpPr/>
            <p:nvPr/>
          </p:nvSpPr>
          <p:spPr>
            <a:xfrm>
              <a:off x="994172" y="6384846"/>
              <a:ext cx="2372678" cy="29658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1850" dirty="0">
                  <a:solidFill>
                    <a:srgbClr val="2622B2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Последствия</a:t>
              </a:r>
              <a:endParaRPr lang="en-US" sz="1850" dirty="0">
                <a:solidFill>
                  <a:srgbClr val="2622B2"/>
                </a:solidFill>
              </a:endParaRPr>
            </a:p>
          </p:txBody>
        </p:sp>
        <p:sp>
          <p:nvSpPr>
            <p:cNvPr id="22" name="Text 13"/>
            <p:cNvSpPr/>
            <p:nvPr/>
          </p:nvSpPr>
          <p:spPr>
            <a:xfrm>
              <a:off x="994172" y="6795254"/>
              <a:ext cx="7155656" cy="6072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45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Длительная дезадаптация может привести к серьезным нарушениям здоровья, поведения и </a:t>
              </a:r>
              <a:r>
                <a:rPr lang="en-US" sz="1450" dirty="0" err="1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психики</a:t>
              </a:r>
              <a:r>
                <a:rPr lang="en-US" sz="145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</a:t>
              </a:r>
              <a:r>
                <a:rPr lang="en-US" sz="1450" dirty="0" err="1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ребенка</a:t>
              </a:r>
              <a:endParaRPr lang="en-US" sz="1450" dirty="0"/>
            </a:p>
          </p:txBody>
        </p:sp>
        <p:sp>
          <p:nvSpPr>
            <p:cNvPr id="26" name="Блок-схема: узел 25">
              <a:extLst>
                <a:ext uri="{FF2B5EF4-FFF2-40B4-BE49-F238E27FC236}">
                  <a16:creationId xmlns:a16="http://schemas.microsoft.com/office/drawing/2014/main" id="{AC6EDD71-51D7-42CF-855C-B9A8AD8A7A87}"/>
                </a:ext>
              </a:extLst>
            </p:cNvPr>
            <p:cNvSpPr/>
            <p:nvPr/>
          </p:nvSpPr>
          <p:spPr>
            <a:xfrm>
              <a:off x="4372689" y="5687139"/>
              <a:ext cx="398621" cy="400765"/>
            </a:xfrm>
            <a:prstGeom prst="flowChartConnector">
              <a:avLst/>
            </a:prstGeom>
            <a:gradFill flip="none" rotWithShape="1">
              <a:gsLst>
                <a:gs pos="0">
                  <a:srgbClr val="5955EB"/>
                </a:gs>
                <a:gs pos="100000">
                  <a:srgbClr val="2622B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Libre Baskerville" panose="020B0604020202020204" charset="0"/>
                </a:rPr>
                <a:t>3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A933E6E-F090-4CA6-905D-0718FED909D0}"/>
              </a:ext>
            </a:extLst>
          </p:cNvPr>
          <p:cNvSpPr/>
          <p:nvPr/>
        </p:nvSpPr>
        <p:spPr>
          <a:xfrm>
            <a:off x="793789" y="7179707"/>
            <a:ext cx="11139710" cy="388977"/>
          </a:xfrm>
          <a:prstGeom prst="roundRect">
            <a:avLst/>
          </a:prstGeom>
          <a:solidFill>
            <a:srgbClr val="C3C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880825" y="604123"/>
            <a:ext cx="13042821" cy="1240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2622B2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Период адаптации оценивается по тому, как быстро нормализуются физиологические и поведенческие </a:t>
            </a:r>
            <a:r>
              <a:rPr lang="en-US" sz="3200" dirty="0" err="1">
                <a:solidFill>
                  <a:srgbClr val="2622B2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показатели</a:t>
            </a:r>
            <a:r>
              <a:rPr lang="en-US" sz="3200" dirty="0">
                <a:solidFill>
                  <a:srgbClr val="2622B2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3200" dirty="0" err="1">
                <a:solidFill>
                  <a:srgbClr val="2622B2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ребенка</a:t>
            </a:r>
            <a:endParaRPr lang="en-US" sz="3200" dirty="0">
              <a:solidFill>
                <a:srgbClr val="2622B2"/>
              </a:solidFill>
              <a:latin typeface="Libre Baskerville" panose="020B0604020202020204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78348" y="2246948"/>
            <a:ext cx="2152055" cy="154245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918823" y="3051096"/>
            <a:ext cx="271105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5323165" y="2563058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Тяжелая адаптация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5323165" y="2979896"/>
            <a:ext cx="8320683" cy="493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Более 6 месяцев.</a:t>
            </a:r>
            <a:r>
              <a:rPr lang="en-US" sz="12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Ребенок болеет, имеет стойкие нарушения поведения, сна и аппетита. Требуется профессиональная помощь и пересмотр стратегии.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178504" y="3803928"/>
            <a:ext cx="8610005" cy="11430"/>
          </a:xfrm>
          <a:prstGeom prst="roundRect">
            <a:avLst>
              <a:gd name="adj" fmla="val 253023"/>
            </a:avLst>
          </a:prstGeom>
          <a:solidFill>
            <a:srgbClr val="D0CED9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3837503"/>
            <a:ext cx="4304109" cy="154245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918823" y="4439245"/>
            <a:ext cx="271105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6399252" y="4153614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Средняя адаптация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6399252" y="4570452"/>
            <a:ext cx="7244596" cy="493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2–3 месяца.</a:t>
            </a:r>
            <a:r>
              <a:rPr lang="en-US" sz="12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Наблюдаются более выраженные сдвиги, нарушения сна и аппетита. Ребенок часто болеет. Нормализация происходит медленнее.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254591" y="5394484"/>
            <a:ext cx="7533918" cy="11430"/>
          </a:xfrm>
          <a:prstGeom prst="roundRect">
            <a:avLst>
              <a:gd name="adj" fmla="val 253023"/>
            </a:avLst>
          </a:prstGeom>
          <a:solidFill>
            <a:srgbClr val="D0CED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294" y="5428058"/>
            <a:ext cx="6456164" cy="150888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918704" y="6029801"/>
            <a:ext cx="271105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100" dirty="0"/>
          </a:p>
        </p:txBody>
      </p:sp>
      <p:sp>
        <p:nvSpPr>
          <p:cNvPr id="16" name="Text 11"/>
          <p:cNvSpPr/>
          <p:nvPr/>
        </p:nvSpPr>
        <p:spPr>
          <a:xfrm>
            <a:off x="7475220" y="5620822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Легкая адаптация</a:t>
            </a:r>
            <a:endParaRPr lang="en-US" sz="1850" dirty="0"/>
          </a:p>
        </p:txBody>
      </p:sp>
      <p:sp>
        <p:nvSpPr>
          <p:cNvPr id="17" name="Text 12"/>
          <p:cNvSpPr/>
          <p:nvPr/>
        </p:nvSpPr>
        <p:spPr>
          <a:xfrm>
            <a:off x="7475220" y="6037659"/>
            <a:ext cx="6168628" cy="740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 1 месяца.</a:t>
            </a:r>
            <a:r>
              <a:rPr lang="en-US" sz="12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Поведение нормализуется, аппетит восстанавливается в течение 10 дней, сон налаживается за 20–30 дней. Двигательная активность почти не снижается.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880825" y="7220009"/>
            <a:ext cx="9691330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Важно помнить, что даже при легкой адаптации первые недели являются испытанием для </a:t>
            </a:r>
            <a:r>
              <a:rPr lang="en-US" dirty="0" err="1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всей</a:t>
            </a:r>
            <a:r>
              <a:rPr lang="en-US" dirty="0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dirty="0" err="1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семьи</a:t>
            </a:r>
            <a:endParaRPr lang="en-US" dirty="0">
              <a:latin typeface="Libre Baskerville" panose="020B06040202020202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E527F87-A04B-4C57-BC2D-8AC1EAF72193}"/>
              </a:ext>
            </a:extLst>
          </p:cNvPr>
          <p:cNvSpPr/>
          <p:nvPr/>
        </p:nvSpPr>
        <p:spPr>
          <a:xfrm>
            <a:off x="637676" y="2015607"/>
            <a:ext cx="13390561" cy="5745641"/>
          </a:xfrm>
          <a:prstGeom prst="roundRect">
            <a:avLst>
              <a:gd name="adj" fmla="val 2337"/>
            </a:avLst>
          </a:prstGeom>
          <a:solidFill>
            <a:srgbClr val="EAE8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0"/>
          <p:cNvSpPr/>
          <p:nvPr/>
        </p:nvSpPr>
        <p:spPr>
          <a:xfrm>
            <a:off x="793790" y="771049"/>
            <a:ext cx="1227653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</a:t>
            </a: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ru-RU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</a:t>
            </a:r>
            <a:r>
              <a:rPr lang="en-US" sz="4450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астрой</a:t>
            </a:r>
            <a:r>
              <a:rPr lang="ru-RU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…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570553"/>
            <a:ext cx="1045845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Главное правило хорошего настроя: </a:t>
            </a:r>
            <a:r>
              <a:rPr lang="en-US" sz="2200" b="1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спокойна мама — </a:t>
            </a:r>
            <a:r>
              <a:rPr lang="en-US" sz="2200" b="1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спокоен</a:t>
            </a:r>
            <a:r>
              <a:rPr lang="en-US" sz="2200" b="1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2200" b="1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малыш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26504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Спокойствие и уверенность: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дома, и в саду говорите с малышом ровно и уверенно, транслируя </a:t>
            </a:r>
            <a:r>
              <a:rPr lang="en-US" sz="175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позитивный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настрой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07014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Выбор провожающего: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Пусть ребенка отводит тот родитель или родственник, с которым ему легче расстаться и </a:t>
            </a:r>
            <a:r>
              <a:rPr lang="en-US" sz="175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прощаться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387524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Обязательное обещание: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Обязательно скажите, что вы придете, и точно обозначьте когда (например, "после сна", "после </a:t>
            </a:r>
            <a:r>
              <a:rPr lang="en-US" sz="175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обеда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68034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Ритуал прощания: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Придумайте свой уникальный, короткий и позитивный ритуал прощания (поцелуй, </a:t>
            </a:r>
            <a:r>
              <a:rPr lang="en-US" sz="175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секретное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75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рукопожатие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48544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Стоп-слова: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75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Нельзя пугать детским садом или использовать его как наказание. Нельзя плохо отзываться о воспитателях и саде </a:t>
            </a:r>
            <a:r>
              <a:rPr lang="en-US" sz="17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</a:t>
            </a:r>
            <a:r>
              <a:rPr lang="en-US" sz="175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7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ребенке</a:t>
            </a:r>
            <a:endParaRPr lang="en-US" sz="17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793790" y="629054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Предмет-компаньон: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Согласовав с воспитателем, дайте в сад небольшую любимую игрушку, которая будет напоминать малышу о </a:t>
            </a:r>
            <a:r>
              <a:rPr lang="en-US" sz="175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доме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3790" y="709564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Терпение: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Будьте терпимее к капризам и избегайте разговоров о слезах малыша в </a:t>
            </a:r>
            <a:r>
              <a:rPr lang="en-US" sz="175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его</a:t>
            </a: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75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присутствии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2927" y="618411"/>
            <a:ext cx="5618559" cy="702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 расставание…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525697" y="1657707"/>
            <a:ext cx="30480" cy="3667125"/>
          </a:xfrm>
          <a:prstGeom prst="roundRect">
            <a:avLst>
              <a:gd name="adj" fmla="val 110604"/>
            </a:avLst>
          </a:prstGeom>
          <a:solidFill>
            <a:srgbClr val="D0CED9"/>
          </a:solidFill>
          <a:ln/>
        </p:spPr>
      </p:sp>
      <p:sp>
        <p:nvSpPr>
          <p:cNvPr id="5" name="Shape 2"/>
          <p:cNvSpPr/>
          <p:nvPr/>
        </p:nvSpPr>
        <p:spPr>
          <a:xfrm>
            <a:off x="6748046" y="1895237"/>
            <a:ext cx="674132" cy="30480"/>
          </a:xfrm>
          <a:prstGeom prst="roundRect">
            <a:avLst>
              <a:gd name="adj" fmla="val 110604"/>
            </a:avLst>
          </a:prstGeom>
          <a:solidFill>
            <a:srgbClr val="D0CED9"/>
          </a:solidFill>
          <a:ln/>
        </p:spPr>
      </p:sp>
      <p:sp>
        <p:nvSpPr>
          <p:cNvPr id="6" name="Shape 3"/>
          <p:cNvSpPr/>
          <p:nvPr/>
        </p:nvSpPr>
        <p:spPr>
          <a:xfrm>
            <a:off x="6272867" y="1657707"/>
            <a:ext cx="505658" cy="505658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7" name="Text 4"/>
          <p:cNvSpPr/>
          <p:nvPr/>
        </p:nvSpPr>
        <p:spPr>
          <a:xfrm>
            <a:off x="6357104" y="1699796"/>
            <a:ext cx="337066" cy="421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649408" y="1734860"/>
            <a:ext cx="2809280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Первые дни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49408" y="2220873"/>
            <a:ext cx="6194465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Ребёнок остаётся в детском саду на 1-2 часа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748046" y="3267432"/>
            <a:ext cx="674132" cy="30480"/>
          </a:xfrm>
          <a:prstGeom prst="roundRect">
            <a:avLst>
              <a:gd name="adj" fmla="val 110604"/>
            </a:avLst>
          </a:prstGeom>
          <a:solidFill>
            <a:srgbClr val="D0CED9"/>
          </a:solidFill>
          <a:ln/>
        </p:spPr>
      </p:sp>
      <p:sp>
        <p:nvSpPr>
          <p:cNvPr id="11" name="Shape 8"/>
          <p:cNvSpPr/>
          <p:nvPr/>
        </p:nvSpPr>
        <p:spPr>
          <a:xfrm>
            <a:off x="6272867" y="3029902"/>
            <a:ext cx="505658" cy="505658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2" name="Text 9"/>
          <p:cNvSpPr/>
          <p:nvPr/>
        </p:nvSpPr>
        <p:spPr>
          <a:xfrm>
            <a:off x="6357104" y="3071991"/>
            <a:ext cx="337066" cy="421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649408" y="3107055"/>
            <a:ext cx="2809280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1-2 неделя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649408" y="3593068"/>
            <a:ext cx="6194465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Постепенное увеличение времени пребывания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6748046" y="4639628"/>
            <a:ext cx="674132" cy="30480"/>
          </a:xfrm>
          <a:prstGeom prst="roundRect">
            <a:avLst>
              <a:gd name="adj" fmla="val 110604"/>
            </a:avLst>
          </a:prstGeom>
          <a:solidFill>
            <a:srgbClr val="D0CED9"/>
          </a:solidFill>
          <a:ln/>
        </p:spPr>
      </p:sp>
      <p:sp>
        <p:nvSpPr>
          <p:cNvPr id="16" name="Shape 13"/>
          <p:cNvSpPr/>
          <p:nvPr/>
        </p:nvSpPr>
        <p:spPr>
          <a:xfrm>
            <a:off x="6272867" y="4402098"/>
            <a:ext cx="505658" cy="505658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7" name="Text 14"/>
          <p:cNvSpPr/>
          <p:nvPr/>
        </p:nvSpPr>
        <p:spPr>
          <a:xfrm>
            <a:off x="6357104" y="4444186"/>
            <a:ext cx="337066" cy="421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649408" y="4479250"/>
            <a:ext cx="2809280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2-3 недели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649408" y="4965263"/>
            <a:ext cx="6194465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Доведение до полного дня при готовности ребёнка</a:t>
            </a:r>
            <a:endParaRPr lang="en-US" sz="1750" dirty="0"/>
          </a:p>
        </p:txBody>
      </p:sp>
      <p:sp>
        <p:nvSpPr>
          <p:cNvPr id="20" name="Shape 17"/>
          <p:cNvSpPr/>
          <p:nvPr/>
        </p:nvSpPr>
        <p:spPr>
          <a:xfrm>
            <a:off x="6272927" y="5577602"/>
            <a:ext cx="7570946" cy="2033468"/>
          </a:xfrm>
          <a:prstGeom prst="roundRect">
            <a:avLst>
              <a:gd name="adj" fmla="val 6781"/>
            </a:avLst>
          </a:prstGeom>
          <a:solidFill>
            <a:srgbClr val="C3C2F0"/>
          </a:solidFill>
          <a:ln/>
        </p:spPr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598" y="5928360"/>
            <a:ext cx="280868" cy="224671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7003137" y="5858351"/>
            <a:ext cx="661606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Важно помнить:</a:t>
            </a: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Не настаивайте на скором и долгом пребывании в саду! Время пребывания ребёнка в детском саду индивидуально и определяется воспитателями на основе наблюдений за ребёнком.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30818"/>
            <a:ext cx="5103614" cy="637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 режим…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93790" y="1774865"/>
            <a:ext cx="3676174" cy="3036570"/>
          </a:xfrm>
          <a:prstGeom prst="roundRect">
            <a:avLst>
              <a:gd name="adj" fmla="val 1008"/>
            </a:avLst>
          </a:prstGeom>
          <a:solidFill>
            <a:srgbClr val="EAE8F3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648" y="1978938"/>
            <a:ext cx="612338" cy="612338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4002" y="2147292"/>
            <a:ext cx="275511" cy="27551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100733" y="2795349"/>
            <a:ext cx="3062168" cy="382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Ритмичность жизни</a:t>
            </a:r>
            <a:endParaRPr lang="en-US" sz="2400" dirty="0"/>
          </a:p>
        </p:txBody>
      </p:sp>
      <p:sp>
        <p:nvSpPr>
          <p:cNvPr id="8" name="Text 3"/>
          <p:cNvSpPr/>
          <p:nvPr/>
        </p:nvSpPr>
        <p:spPr>
          <a:xfrm>
            <a:off x="997863" y="3300532"/>
            <a:ext cx="3268028" cy="1306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Повторяемость действий в течение дня создаёт у ребёнка ощущение предсказуемости и безопасности</a:t>
            </a:r>
            <a:endParaRPr lang="en-US" sz="1600" dirty="0"/>
          </a:p>
        </p:txBody>
      </p:sp>
      <p:sp>
        <p:nvSpPr>
          <p:cNvPr id="9" name="Shape 4"/>
          <p:cNvSpPr/>
          <p:nvPr/>
        </p:nvSpPr>
        <p:spPr>
          <a:xfrm>
            <a:off x="4674037" y="1774865"/>
            <a:ext cx="3676174" cy="3036570"/>
          </a:xfrm>
          <a:prstGeom prst="roundRect">
            <a:avLst>
              <a:gd name="adj" fmla="val 1008"/>
            </a:avLst>
          </a:prstGeom>
          <a:solidFill>
            <a:srgbClr val="EAE8F3"/>
          </a:solidFill>
          <a:ln/>
        </p:spPr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5895" y="1978938"/>
            <a:ext cx="612338" cy="612338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74249" y="2147292"/>
            <a:ext cx="275511" cy="27551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980980" y="2795349"/>
            <a:ext cx="3062168" cy="382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Чёткий режим</a:t>
            </a:r>
            <a:endParaRPr lang="en-US" sz="2400" dirty="0"/>
          </a:p>
        </p:txBody>
      </p:sp>
      <p:sp>
        <p:nvSpPr>
          <p:cNvPr id="13" name="Text 6"/>
          <p:cNvSpPr/>
          <p:nvPr/>
        </p:nvSpPr>
        <p:spPr>
          <a:xfrm>
            <a:off x="4878110" y="3300532"/>
            <a:ext cx="3268028" cy="1306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Соблюдение режима дня — </a:t>
            </a:r>
            <a:r>
              <a:rPr lang="en-US" sz="160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</a:t>
            </a: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основа уверенности и спокойствия ребёнка в новой обстановке</a:t>
            </a:r>
            <a:endParaRPr lang="en-US" sz="1600" dirty="0"/>
          </a:p>
        </p:txBody>
      </p:sp>
      <p:sp>
        <p:nvSpPr>
          <p:cNvPr id="14" name="Shape 7"/>
          <p:cNvSpPr/>
          <p:nvPr/>
        </p:nvSpPr>
        <p:spPr>
          <a:xfrm>
            <a:off x="793790" y="5015508"/>
            <a:ext cx="7556421" cy="2383155"/>
          </a:xfrm>
          <a:prstGeom prst="roundRect">
            <a:avLst>
              <a:gd name="adj" fmla="val 1285"/>
            </a:avLst>
          </a:prstGeom>
          <a:solidFill>
            <a:srgbClr val="EAE8F3"/>
          </a:solidFill>
          <a:ln/>
        </p:spPr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5771" y="5219581"/>
            <a:ext cx="612338" cy="612338"/>
          </a:xfrm>
          <a:prstGeom prst="rect">
            <a:avLst/>
          </a:prstGeom>
        </p:spPr>
      </p:pic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34126" y="5387935"/>
            <a:ext cx="275511" cy="275511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2936438" y="6035992"/>
            <a:ext cx="3271123" cy="382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Единство требований</a:t>
            </a:r>
            <a:endParaRPr lang="en-US" sz="2400" dirty="0"/>
          </a:p>
        </p:txBody>
      </p:sp>
      <p:sp>
        <p:nvSpPr>
          <p:cNvPr id="18" name="Text 9"/>
          <p:cNvSpPr/>
          <p:nvPr/>
        </p:nvSpPr>
        <p:spPr>
          <a:xfrm>
            <a:off x="997863" y="6541175"/>
            <a:ext cx="7148274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Важно, чтобы режим дома и в детском саду были максимально приближены друг к другу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02350"/>
            <a:ext cx="7556421" cy="624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 «Вредные </a:t>
            </a:r>
            <a:r>
              <a:rPr lang="ru-RU" sz="33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</a:t>
            </a:r>
            <a:r>
              <a:rPr lang="en-US" sz="3300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ривычки</a:t>
            </a:r>
            <a:r>
              <a:rPr lang="en-US" sz="33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»…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6280190" y="1608177"/>
            <a:ext cx="7556421" cy="1773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 моменту начала посещения детского сада ребенок должен обладать минимальными навыками самообслуживания. Наличие так называемых «вредных привычек» значительно усложняет жизнь малыша в группе и замедляет его адаптацию.</a:t>
            </a:r>
            <a:endParaRPr lang="en-US" sz="1650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D872BEC-B1CC-4C1F-8D0A-F5A4ED6E1571}"/>
              </a:ext>
            </a:extLst>
          </p:cNvPr>
          <p:cNvGrpSpPr/>
          <p:nvPr/>
        </p:nvGrpSpPr>
        <p:grpSpPr>
          <a:xfrm>
            <a:off x="6280190" y="3051692"/>
            <a:ext cx="3693200" cy="1796534"/>
            <a:chOff x="6280190" y="3523792"/>
            <a:chExt cx="3693200" cy="1796534"/>
          </a:xfrm>
        </p:grpSpPr>
        <p:sp>
          <p:nvSpPr>
            <p:cNvPr id="5" name="Shape 2"/>
            <p:cNvSpPr/>
            <p:nvPr/>
          </p:nvSpPr>
          <p:spPr>
            <a:xfrm>
              <a:off x="6280190" y="3523792"/>
              <a:ext cx="3693200" cy="1796534"/>
            </a:xfrm>
            <a:prstGeom prst="roundRect">
              <a:avLst>
                <a:gd name="adj" fmla="val 22727"/>
              </a:avLst>
            </a:prstGeom>
            <a:solidFill>
              <a:srgbClr val="EAE8F3"/>
            </a:solidFill>
            <a:ln/>
          </p:spPr>
        </p:sp>
        <p:sp>
          <p:nvSpPr>
            <p:cNvPr id="6" name="Text 3"/>
            <p:cNvSpPr/>
            <p:nvPr/>
          </p:nvSpPr>
          <p:spPr>
            <a:xfrm>
              <a:off x="6450211" y="3742730"/>
              <a:ext cx="2670929" cy="26574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050"/>
                </a:lnSpc>
                <a:buNone/>
              </a:pPr>
              <a:r>
                <a:rPr lang="en-US" sz="1650" dirty="0" err="1">
                  <a:solidFill>
                    <a:srgbClr val="2622B2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От</a:t>
              </a:r>
              <a:r>
                <a:rPr lang="ru-RU" sz="1650" dirty="0" err="1">
                  <a:solidFill>
                    <a:srgbClr val="2622B2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каз</a:t>
              </a:r>
              <a:r>
                <a:rPr lang="en-US" sz="1650" dirty="0">
                  <a:solidFill>
                    <a:srgbClr val="2622B2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 от подгузников</a:t>
              </a:r>
              <a:endParaRPr lang="en-US" sz="1650" dirty="0">
                <a:solidFill>
                  <a:srgbClr val="2622B2"/>
                </a:solidFill>
              </a:endParaRPr>
            </a:p>
          </p:txBody>
        </p:sp>
        <p:sp>
          <p:nvSpPr>
            <p:cNvPr id="7" name="Text 4"/>
            <p:cNvSpPr/>
            <p:nvPr/>
          </p:nvSpPr>
          <p:spPr>
            <a:xfrm>
              <a:off x="6450211" y="4110514"/>
              <a:ext cx="3353157" cy="10887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Крайне желательно, чтобы ребенок был приучен проситься на горшок и оставался без памперса в дневное время.</a:t>
              </a:r>
              <a:endParaRPr lang="en-US" sz="1300" dirty="0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255279E9-76A4-4774-87FD-5928E8F9D018}"/>
              </a:ext>
            </a:extLst>
          </p:cNvPr>
          <p:cNvGrpSpPr/>
          <p:nvPr/>
        </p:nvGrpSpPr>
        <p:grpSpPr>
          <a:xfrm>
            <a:off x="10143411" y="3100608"/>
            <a:ext cx="3693200" cy="1796534"/>
            <a:chOff x="10143411" y="3572708"/>
            <a:chExt cx="3693200" cy="1796534"/>
          </a:xfrm>
        </p:grpSpPr>
        <p:sp>
          <p:nvSpPr>
            <p:cNvPr id="8" name="Shape 5"/>
            <p:cNvSpPr/>
            <p:nvPr/>
          </p:nvSpPr>
          <p:spPr>
            <a:xfrm>
              <a:off x="10143411" y="3572708"/>
              <a:ext cx="3693200" cy="1796534"/>
            </a:xfrm>
            <a:prstGeom prst="roundRect">
              <a:avLst>
                <a:gd name="adj" fmla="val 22727"/>
              </a:avLst>
            </a:prstGeom>
            <a:solidFill>
              <a:srgbClr val="EAE8F3"/>
            </a:solidFill>
            <a:ln/>
          </p:spPr>
        </p:sp>
        <p:sp>
          <p:nvSpPr>
            <p:cNvPr id="9" name="Text 6"/>
            <p:cNvSpPr/>
            <p:nvPr/>
          </p:nvSpPr>
          <p:spPr>
            <a:xfrm>
              <a:off x="10313432" y="3742730"/>
              <a:ext cx="2126456" cy="26574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050"/>
                </a:lnSpc>
                <a:buNone/>
              </a:pPr>
              <a:r>
                <a:rPr lang="en-US" sz="1650" dirty="0">
                  <a:solidFill>
                    <a:srgbClr val="2622B2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Прием пищи</a:t>
              </a:r>
              <a:endParaRPr lang="en-US" sz="1650" dirty="0">
                <a:solidFill>
                  <a:srgbClr val="2622B2"/>
                </a:solidFill>
              </a:endParaRPr>
            </a:p>
          </p:txBody>
        </p:sp>
        <p:sp>
          <p:nvSpPr>
            <p:cNvPr id="10" name="Text 7"/>
            <p:cNvSpPr/>
            <p:nvPr/>
          </p:nvSpPr>
          <p:spPr>
            <a:xfrm>
              <a:off x="10313432" y="4110514"/>
              <a:ext cx="3353157" cy="10887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Постарайтесь отучить ребенка от приема пищи из бутылочки. Он должен уметь пользоваться ложкой и пить из чашки.</a:t>
              </a:r>
              <a:endParaRPr lang="en-US" sz="1300" dirty="0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60C632A-6E10-4F3F-A63C-A8CEA62A539E}"/>
              </a:ext>
            </a:extLst>
          </p:cNvPr>
          <p:cNvGrpSpPr/>
          <p:nvPr/>
        </p:nvGrpSpPr>
        <p:grpSpPr>
          <a:xfrm>
            <a:off x="6280190" y="5067164"/>
            <a:ext cx="7556421" cy="1252180"/>
            <a:chOff x="6280190" y="5539264"/>
            <a:chExt cx="7556421" cy="1252180"/>
          </a:xfrm>
        </p:grpSpPr>
        <p:sp>
          <p:nvSpPr>
            <p:cNvPr id="11" name="Shape 8"/>
            <p:cNvSpPr/>
            <p:nvPr/>
          </p:nvSpPr>
          <p:spPr>
            <a:xfrm>
              <a:off x="6280190" y="5539264"/>
              <a:ext cx="7556421" cy="1252180"/>
            </a:xfrm>
            <a:prstGeom prst="roundRect">
              <a:avLst>
                <a:gd name="adj" fmla="val 32606"/>
              </a:avLst>
            </a:prstGeom>
            <a:solidFill>
              <a:srgbClr val="EAE8F3"/>
            </a:solidFill>
            <a:ln/>
          </p:spPr>
        </p:sp>
        <p:sp>
          <p:nvSpPr>
            <p:cNvPr id="12" name="Text 9"/>
            <p:cNvSpPr/>
            <p:nvPr/>
          </p:nvSpPr>
          <p:spPr>
            <a:xfrm>
              <a:off x="6450211" y="5709285"/>
              <a:ext cx="2307431" cy="26574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050"/>
                </a:lnSpc>
                <a:buNone/>
              </a:pPr>
              <a:r>
                <a:rPr lang="en-US" sz="1650" dirty="0">
                  <a:solidFill>
                    <a:srgbClr val="2622B2"/>
                  </a:solidFill>
                  <a:latin typeface="Libre Baskerville" pitchFamily="34" charset="0"/>
                  <a:ea typeface="Libre Baskerville" pitchFamily="34" charset="-122"/>
                  <a:cs typeface="Libre Baskerville" pitchFamily="34" charset="-120"/>
                </a:rPr>
                <a:t>Самостоятельный сон</a:t>
              </a:r>
              <a:endParaRPr lang="en-US" sz="1650" dirty="0">
                <a:solidFill>
                  <a:srgbClr val="2622B2"/>
                </a:solidFill>
              </a:endParaRPr>
            </a:p>
          </p:txBody>
        </p:sp>
        <p:sp>
          <p:nvSpPr>
            <p:cNvPr id="13" name="Text 10"/>
            <p:cNvSpPr/>
            <p:nvPr/>
          </p:nvSpPr>
          <p:spPr>
            <a:xfrm>
              <a:off x="6450211" y="6077069"/>
              <a:ext cx="7216378" cy="54435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Избавьтесь от привычки постоянного сосания пустышки или сна с обязательным укачиванием. Воспитатели не смогут индивидуально укладывать каждого ребенка.</a:t>
              </a:r>
              <a:endParaRPr lang="en-US" sz="1300" dirty="0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72426CB-044E-4D09-A5F8-821116AB3595}"/>
              </a:ext>
            </a:extLst>
          </p:cNvPr>
          <p:cNvGrpSpPr/>
          <p:nvPr/>
        </p:nvGrpSpPr>
        <p:grpSpPr>
          <a:xfrm>
            <a:off x="6280190" y="6577172"/>
            <a:ext cx="7726444" cy="850660"/>
            <a:chOff x="6280190" y="6972121"/>
            <a:chExt cx="7726444" cy="565667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4EC423AE-C7C3-40E8-8CB8-C91FD7F0020B}"/>
                </a:ext>
              </a:extLst>
            </p:cNvPr>
            <p:cNvSpPr/>
            <p:nvPr/>
          </p:nvSpPr>
          <p:spPr>
            <a:xfrm>
              <a:off x="6280190" y="6972121"/>
              <a:ext cx="7556421" cy="565667"/>
            </a:xfrm>
            <a:prstGeom prst="roundRect">
              <a:avLst/>
            </a:prstGeom>
            <a:solidFill>
              <a:srgbClr val="C3C2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 11"/>
            <p:cNvSpPr/>
            <p:nvPr/>
          </p:nvSpPr>
          <p:spPr>
            <a:xfrm>
              <a:off x="6450213" y="7085180"/>
              <a:ext cx="7556421" cy="45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100"/>
                </a:lnSpc>
                <a:buNone/>
              </a:pPr>
              <a:r>
                <a:rPr lang="en-US" sz="1300" b="1" dirty="0" err="1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Развитие</a:t>
              </a:r>
              <a:r>
                <a:rPr lang="en-US" sz="1300" b="1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самостоятельности </a:t>
              </a:r>
              <a:r>
                <a:rPr lang="en-US" sz="130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— </a:t>
              </a:r>
              <a:r>
                <a:rPr lang="en-US" sz="1300" dirty="0" err="1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это</a:t>
              </a:r>
              <a:r>
                <a:rPr lang="en-US" sz="130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лучшая подготовка к детскому саду, повышающая самооценку и уверенность малыша.</a:t>
              </a:r>
              <a:endParaRPr lang="en-US" sz="1300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87849"/>
            <a:ext cx="5609153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 самостоятельность…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1727002"/>
            <a:ext cx="7556421" cy="1161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Чтобы быть готовым к посещению детского сада, ребёнок должен получить в семье </a:t>
            </a:r>
            <a:r>
              <a:rPr lang="en-US" sz="14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элементарные навыки по уходу за собой</a:t>
            </a: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Если ребёнок </a:t>
            </a:r>
            <a:r>
              <a:rPr lang="en-US" sz="1400" dirty="0" err="1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</a:t>
            </a: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всё умеет, он не тратит силы на то, чтобы срочно этому учиться, а пользуется уже сложившимися навыками.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3092172"/>
            <a:ext cx="453628" cy="45362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74232" y="3199805"/>
            <a:ext cx="295048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622B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Самостоятельное питание</a:t>
            </a:r>
            <a:endParaRPr lang="en-US" sz="1750" dirty="0">
              <a:solidFill>
                <a:srgbClr val="2622B2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1474232" y="3592116"/>
            <a:ext cx="6875978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Ребёнок умеет есть ложкой, пить из чашки, не проливая содержимое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4245293"/>
            <a:ext cx="453628" cy="45362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474232" y="4352925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622B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Горшечный этикет</a:t>
            </a:r>
            <a:endParaRPr lang="en-US" sz="1750" dirty="0">
              <a:solidFill>
                <a:srgbClr val="2622B2"/>
              </a:solidFill>
            </a:endParaRPr>
          </a:p>
        </p:txBody>
      </p:sp>
      <p:sp>
        <p:nvSpPr>
          <p:cNvPr id="10" name="Text 5"/>
          <p:cNvSpPr/>
          <p:nvPr/>
        </p:nvSpPr>
        <p:spPr>
          <a:xfrm>
            <a:off x="1474232" y="4745236"/>
            <a:ext cx="6875978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Ребёнок просится на горшок, понимает свои физиологические потребности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3790" y="5398413"/>
            <a:ext cx="453628" cy="45362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474232" y="5506045"/>
            <a:ext cx="2434947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622B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Одевание и обувание</a:t>
            </a:r>
            <a:endParaRPr lang="en-US" sz="1750" dirty="0">
              <a:solidFill>
                <a:srgbClr val="2622B2"/>
              </a:solidFill>
            </a:endParaRPr>
          </a:p>
        </p:txBody>
      </p:sp>
      <p:sp>
        <p:nvSpPr>
          <p:cNvPr id="13" name="Text 7"/>
          <p:cNvSpPr/>
          <p:nvPr/>
        </p:nvSpPr>
        <p:spPr>
          <a:xfrm>
            <a:off x="1474232" y="5898356"/>
            <a:ext cx="6875978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Ребёнок пытается самостоятельно надевать простую одежду и обувь</a:t>
            </a:r>
            <a:endParaRPr lang="en-US" sz="14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790" y="6551533"/>
            <a:ext cx="453628" cy="45362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474232" y="6659166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622B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Гигиена</a:t>
            </a:r>
            <a:endParaRPr lang="en-US" sz="1750" dirty="0">
              <a:solidFill>
                <a:srgbClr val="2622B2"/>
              </a:solidFill>
            </a:endParaRPr>
          </a:p>
        </p:txBody>
      </p:sp>
      <p:sp>
        <p:nvSpPr>
          <p:cNvPr id="16" name="Text 9"/>
          <p:cNvSpPr/>
          <p:nvPr/>
        </p:nvSpPr>
        <p:spPr>
          <a:xfrm>
            <a:off x="1474232" y="7051477"/>
            <a:ext cx="6875978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Умеет мыть руки, вытирать их полотенцем, пользуется носовым платком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0932" y="622340"/>
            <a:ext cx="4802267" cy="6001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 общение…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790932" y="1510665"/>
            <a:ext cx="7562136" cy="1721048"/>
          </a:xfrm>
          <a:prstGeom prst="roundRect">
            <a:avLst>
              <a:gd name="adj" fmla="val 6041"/>
            </a:avLst>
          </a:prstGeom>
          <a:solidFill>
            <a:srgbClr val="EAE8F3"/>
          </a:solidFill>
          <a:ln/>
        </p:spPr>
      </p:sp>
      <p:sp>
        <p:nvSpPr>
          <p:cNvPr id="5" name="Text 2"/>
          <p:cNvSpPr/>
          <p:nvPr/>
        </p:nvSpPr>
        <p:spPr>
          <a:xfrm>
            <a:off x="982980" y="1702713"/>
            <a:ext cx="3320296" cy="300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2622B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Расширение круга общения</a:t>
            </a:r>
            <a:endParaRPr lang="en-US" sz="1850" dirty="0">
              <a:solidFill>
                <a:srgbClr val="2622B2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982980" y="2118122"/>
            <a:ext cx="7178040" cy="921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Помогите ребёнку преодолеть страх перед незнакомыми людьми. Посещайте детские площадки, ходите в гости, оставляйте ребёнка у бабушки.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790932" y="3423761"/>
            <a:ext cx="7562136" cy="2229683"/>
          </a:xfrm>
          <a:prstGeom prst="roundRect">
            <a:avLst>
              <a:gd name="adj" fmla="val 5786"/>
            </a:avLst>
          </a:prstGeom>
          <a:solidFill>
            <a:srgbClr val="EAE8F3"/>
          </a:solidFill>
          <a:ln/>
        </p:spPr>
      </p:sp>
      <p:sp>
        <p:nvSpPr>
          <p:cNvPr id="8" name="Text 5"/>
          <p:cNvSpPr/>
          <p:nvPr/>
        </p:nvSpPr>
        <p:spPr>
          <a:xfrm>
            <a:off x="982980" y="3615809"/>
            <a:ext cx="2401133" cy="300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2622B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Нормы поведения</a:t>
            </a:r>
            <a:endParaRPr lang="en-US" sz="1850" dirty="0">
              <a:solidFill>
                <a:srgbClr val="2622B2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982980" y="4031218"/>
            <a:ext cx="7178040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Понимать запреты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982980" y="4405551"/>
            <a:ext cx="7178040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Слышать и слушать взрослых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982980" y="4779883"/>
            <a:ext cx="7178040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Собирать игрушки после игр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982980" y="5154216"/>
            <a:ext cx="7178040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Делиться игрушкой, жалеть плачущего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90932" y="5869543"/>
            <a:ext cx="7562136" cy="1737598"/>
          </a:xfrm>
          <a:prstGeom prst="roundRect">
            <a:avLst>
              <a:gd name="adj" fmla="val 7425"/>
            </a:avLst>
          </a:prstGeom>
          <a:solidFill>
            <a:srgbClr val="C3C2F0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" y="6170057"/>
            <a:ext cx="240030" cy="19204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415058" y="6109573"/>
            <a:ext cx="6745962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Важно!</a:t>
            </a:r>
            <a:r>
              <a:rPr lang="en-US" sz="15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Как можно больше времени проводите с ребёнком в период адаптации. Не стоит выжидать время пребывания ребёнка в детском саду! В первый год посещения детского сада мы не рекомендуем записывать ребёнка на дополнительные занятия, кружки или секции.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85468"/>
            <a:ext cx="498979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Про взаимодействие…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1906072"/>
            <a:ext cx="2721888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Роль воспитателя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793790" y="2427684"/>
            <a:ext cx="3156823" cy="1741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Основная роль в успешной адаптации ложится на плечи воспитателя. Всё зависит от его профессионализма, чуткости и умения найти подход к каждому ребёнку.</a:t>
            </a:r>
            <a:endParaRPr lang="en-US" sz="1400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90D1A9B-BD4E-4619-91DA-2521B224A84F}"/>
              </a:ext>
            </a:extLst>
          </p:cNvPr>
          <p:cNvGrpSpPr/>
          <p:nvPr/>
        </p:nvGrpSpPr>
        <p:grpSpPr>
          <a:xfrm>
            <a:off x="793790" y="4332564"/>
            <a:ext cx="3156823" cy="1488327"/>
            <a:chOff x="793790" y="4332565"/>
            <a:chExt cx="3156823" cy="934450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E595DC23-1781-461F-BAFD-28FE8A15E112}"/>
                </a:ext>
              </a:extLst>
            </p:cNvPr>
            <p:cNvSpPr/>
            <p:nvPr/>
          </p:nvSpPr>
          <p:spPr>
            <a:xfrm>
              <a:off x="793790" y="4332565"/>
              <a:ext cx="3156823" cy="698540"/>
            </a:xfrm>
            <a:prstGeom prst="roundRect">
              <a:avLst/>
            </a:prstGeom>
            <a:solidFill>
              <a:srgbClr val="C3C2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 3"/>
            <p:cNvSpPr/>
            <p:nvPr/>
          </p:nvSpPr>
          <p:spPr>
            <a:xfrm>
              <a:off x="873050" y="4396192"/>
              <a:ext cx="2998301" cy="870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ts val="2250"/>
                </a:lnSpc>
                <a:buNone/>
              </a:pPr>
              <a:r>
                <a:rPr lang="en-US" sz="1600" dirty="0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Воспитатель в период </a:t>
              </a:r>
              <a:r>
                <a:rPr lang="en-US" sz="1600" dirty="0" err="1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адаптации</a:t>
              </a:r>
              <a:r>
                <a:rPr lang="en-US" sz="1600" dirty="0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 </a:t>
              </a:r>
              <a:r>
                <a:rPr lang="ru-RU" sz="1600" dirty="0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-</a:t>
              </a:r>
              <a:r>
                <a:rPr lang="en-US" sz="1600" dirty="0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 </a:t>
              </a:r>
              <a:r>
                <a:rPr lang="en-US" sz="1600" dirty="0" err="1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это</a:t>
              </a:r>
              <a:r>
                <a:rPr lang="en-US" sz="1600" dirty="0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 </a:t>
              </a:r>
              <a:r>
                <a:rPr lang="en-US" sz="1600" dirty="0" err="1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педагог</a:t>
              </a:r>
              <a:r>
                <a:rPr lang="en-US" sz="1600" dirty="0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 в </a:t>
              </a:r>
              <a:r>
                <a:rPr lang="en-US" sz="1600" dirty="0" err="1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стрессовой</a:t>
              </a:r>
              <a:r>
                <a:rPr lang="en-US" sz="1600" dirty="0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 </a:t>
              </a:r>
              <a:r>
                <a:rPr lang="en-US" sz="1600" dirty="0" err="1">
                  <a:solidFill>
                    <a:srgbClr val="49495A"/>
                  </a:solidFill>
                  <a:latin typeface="Libre Baskerville" panose="020B0604020202020204" charset="0"/>
                  <a:ea typeface="Open Sans" pitchFamily="34" charset="-122"/>
                  <a:cs typeface="Open Sans" pitchFamily="34" charset="-120"/>
                </a:rPr>
                <a:t>ситуации</a:t>
              </a:r>
              <a:endParaRPr lang="en-US" sz="1600" dirty="0">
                <a:latin typeface="Libre Baskerville" panose="020B0604020202020204" charset="0"/>
              </a:endParaRPr>
            </a:p>
          </p:txBody>
        </p:sp>
      </p:grpSp>
      <p:sp>
        <p:nvSpPr>
          <p:cNvPr id="7" name="Text 4"/>
          <p:cNvSpPr/>
          <p:nvPr/>
        </p:nvSpPr>
        <p:spPr>
          <a:xfrm>
            <a:off x="4400907" y="1906072"/>
            <a:ext cx="3494603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Рекомендации родителям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4400907" y="2427684"/>
            <a:ext cx="3956804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Проявляйте понимание к воспитателю, будьте терпеливы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400907" y="3071693"/>
            <a:ext cx="3956804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Ведите конструктивный диалог при решении вопросов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400907" y="3715703"/>
            <a:ext cx="395680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Информируйте об особенностях ребёнка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400907" y="4069437"/>
            <a:ext cx="3956804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 требуйте особого отношения к своему ребёнку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400907" y="4713446"/>
            <a:ext cx="3956804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Дозируйте общение с воспитателем в рабочее время</a:t>
            </a:r>
            <a:endParaRPr lang="en-US" sz="1400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90EF1DD-B803-4F04-AF19-725B9547440A}"/>
              </a:ext>
            </a:extLst>
          </p:cNvPr>
          <p:cNvGrpSpPr/>
          <p:nvPr/>
        </p:nvGrpSpPr>
        <p:grpSpPr>
          <a:xfrm>
            <a:off x="793790" y="5820891"/>
            <a:ext cx="7563921" cy="1278969"/>
            <a:chOff x="793790" y="5570696"/>
            <a:chExt cx="7563921" cy="1278969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49B88B5B-34A8-454A-9661-7F406E514524}"/>
                </a:ext>
              </a:extLst>
            </p:cNvPr>
            <p:cNvSpPr/>
            <p:nvPr/>
          </p:nvSpPr>
          <p:spPr>
            <a:xfrm>
              <a:off x="793790" y="5570696"/>
              <a:ext cx="7563921" cy="1278969"/>
            </a:xfrm>
            <a:prstGeom prst="roundRect">
              <a:avLst/>
            </a:prstGeom>
            <a:solidFill>
              <a:srgbClr val="EAE8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 10"/>
            <p:cNvSpPr/>
            <p:nvPr/>
          </p:nvSpPr>
          <p:spPr>
            <a:xfrm>
              <a:off x="1065967" y="5774769"/>
              <a:ext cx="7284244" cy="8708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250"/>
                </a:lnSpc>
                <a:buNone/>
              </a:pPr>
              <a:r>
                <a:rPr lang="en-US" sz="1400" b="1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Доверительные отношения являются фундаментом успешного сотрудничества</a:t>
              </a:r>
              <a:r>
                <a:rPr lang="en-US" sz="1400" dirty="0">
                  <a:solidFill>
                    <a:srgbClr val="49495A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между родителями и воспитателем. Обе стороны должны стремиться к открытому диалогу и взаимопониманию.</a:t>
              </a:r>
              <a:endParaRPr lang="en-US" sz="1400" dirty="0"/>
            </a:p>
          </p:txBody>
        </p:sp>
      </p:grpSp>
      <p:sp>
        <p:nvSpPr>
          <p:cNvPr id="15" name="Text 12"/>
          <p:cNvSpPr/>
          <p:nvPr/>
        </p:nvSpPr>
        <p:spPr>
          <a:xfrm>
            <a:off x="793790" y="1535706"/>
            <a:ext cx="7556421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Общие цели — </a:t>
            </a:r>
            <a:r>
              <a:rPr lang="en-US" sz="1600" dirty="0" err="1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это</a:t>
            </a:r>
            <a:r>
              <a:rPr lang="en-US" sz="1600" dirty="0">
                <a:solidFill>
                  <a:srgbClr val="49495A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 гармоничное развитие и психологический комфорт ребёнка.</a:t>
            </a:r>
            <a:endParaRPr lang="en-US" sz="1600" dirty="0">
              <a:latin typeface="Libre Baskerville" panose="020B060402020202020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12" y="-54401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18167"/>
            <a:ext cx="7556421" cy="3317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5400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Успехов</a:t>
            </a:r>
            <a:r>
              <a:rPr lang="en-US" sz="5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5400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Вам</a:t>
            </a:r>
            <a:r>
              <a:rPr lang="ru-RU" sz="5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и</a:t>
            </a:r>
            <a:r>
              <a:rPr lang="en-US" sz="5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5400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душевного</a:t>
            </a:r>
            <a:r>
              <a:rPr lang="en-US" sz="5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5400" dirty="0" err="1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равновесия</a:t>
            </a:r>
            <a:r>
              <a:rPr lang="ru-RU" sz="5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!</a:t>
            </a:r>
            <a:endParaRPr lang="en-US" sz="5400" dirty="0"/>
          </a:p>
          <a:p>
            <a:pPr marL="0" indent="0" algn="l">
              <a:buNone/>
            </a:pPr>
            <a:endParaRPr lang="en-US" sz="6600" dirty="0"/>
          </a:p>
        </p:txBody>
      </p:sp>
      <p:sp>
        <p:nvSpPr>
          <p:cNvPr id="5" name="Text 2"/>
          <p:cNvSpPr/>
          <p:nvPr/>
        </p:nvSpPr>
        <p:spPr>
          <a:xfrm>
            <a:off x="10447078" y="7051219"/>
            <a:ext cx="377821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622B2"/>
                </a:solidFill>
                <a:latin typeface="Libre Baskerville" panose="020B0604020202020204" charset="0"/>
                <a:ea typeface="Open Sans" pitchFamily="34" charset="-122"/>
                <a:cs typeface="Open Sans" pitchFamily="34" charset="-120"/>
              </a:rPr>
              <a:t>Педагог-психолог, Комарова М.И.</a:t>
            </a:r>
            <a:endParaRPr lang="en-US" sz="1750" dirty="0">
              <a:solidFill>
                <a:srgbClr val="2622B2"/>
              </a:solidFill>
              <a:latin typeface="Libre Baskerville" panose="020B060402020202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1206</Words>
  <Application>Microsoft Office PowerPoint</Application>
  <PresentationFormat>Произвольный</PresentationFormat>
  <Paragraphs>135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Open Sans</vt:lpstr>
      <vt:lpstr>Calibri</vt:lpstr>
      <vt:lpstr>Libre Baskerville</vt:lpstr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Федор Комаров</cp:lastModifiedBy>
  <cp:revision>10</cp:revision>
  <dcterms:created xsi:type="dcterms:W3CDTF">2025-10-23T19:35:54Z</dcterms:created>
  <dcterms:modified xsi:type="dcterms:W3CDTF">2025-10-23T21:19:01Z</dcterms:modified>
</cp:coreProperties>
</file>